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58" d="100"/>
          <a:sy n="58" d="100"/>
        </p:scale>
        <p:origin x="912" y="40"/>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6</c:v>
                </c:pt>
                <c:pt idx="4">
                  <c:v>5</c:v>
                </c:pt>
                <c:pt idx="5">
                  <c:v>16</c:v>
                </c:pt>
                <c:pt idx="6">
                  <c:v>20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Sheet1!$B$2:$B$6</c:f>
              <c:numCache>
                <c:formatCode>0.0</c:formatCode>
                <c:ptCount val="5"/>
                <c:pt idx="0">
                  <c:v>8.5</c:v>
                </c:pt>
                <c:pt idx="1">
                  <c:v>8.1999999999999993</c:v>
                </c:pt>
                <c:pt idx="2">
                  <c:v>8.1999999999999993</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Sheet1!$C$2:$C$6</c:f>
              <c:numCache>
                <c:formatCode>0.0</c:formatCode>
                <c:ptCount val="5"/>
                <c:pt idx="0">
                  <c:v>1.5</c:v>
                </c:pt>
                <c:pt idx="1">
                  <c:v>1.8000000000000007</c:v>
                </c:pt>
                <c:pt idx="2">
                  <c:v>1.8000000000000007</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Sheet1!$B$2:$B$6</c:f>
              <c:numCache>
                <c:formatCode>0.0</c:formatCode>
                <c:ptCount val="5"/>
                <c:pt idx="0">
                  <c:v>6.8</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Sheet1!$C$2:$C$6</c:f>
              <c:numCache>
                <c:formatCode>0.0</c:formatCode>
                <c:ptCount val="5"/>
                <c:pt idx="0">
                  <c:v>3.2</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0.18326489855499961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9.0573000000000015E-2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0.94557000000000002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9.0574000000000154E-2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0.32487599999999972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0.64694700000000083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7.8651689999999999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0.18294217342529961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9.0586000000000055E-2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0.94570700000000052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9.0586999999999307E-2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0.32492300000000096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0.87621399999999916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7.9088089999999998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1.544111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0.41962100000000024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0.11698699999999995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1.2213279999999997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0.11698699999999995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0.41962099999999936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0.11175600000000152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9.0821509999999996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0.10901400000000017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0.33909599999999962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9.4536999999999871E-2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0.98695600000000017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9.4536999999999871E-2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0.33909500000000037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0.60909499999999994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8.0236870000000007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0.27238300000000049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0.29040299999999952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8.0962000000000423E-2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0.84523400000000048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8.0961999999999534E-2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0.29040299999999952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0.91030500000000103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9.1547959999999993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0.14824799999999883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0.11878400000000156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3.3115999999999701E-2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0.34572499999999984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3.3115999999999701E-2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0.11878399999999978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0.22445300000000046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9.1932069999999992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7</c:v>
                </c:pt>
                <c:pt idx="1">
                  <c:v>33</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9.5193000000000083E-2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0.32609599999999972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9.0913999999999717E-2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0.94912000000000063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9.0912999999999577E-2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0.32609600000000061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0.7574449999999997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5.6150399999999996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0.36774299999999993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0.32826399999999989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9.1517999999999766E-2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0.95543099999999992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9.1517000000000515E-2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0.32826500000000003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0.90236599999999978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7.7151230000000002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0.46665798525759961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0.13875100000000007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1.4485500000000009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0.13875199999999843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0.49768800000000013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0.81701500000000138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9.7491850000000007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1.0324179999999998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0.35135299999999958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9.7954000000000541E-2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1.0226309999999996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9.7953999999999652E-2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0.35135299999999958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0.53960900000000045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9.0601079999999996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1.2259540000000002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0.4073209999999996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0.11355800000000027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1.1855310000000001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0.11355800000000027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0.4073209999999996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0.88905900000000049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7.0758970000000003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Leaving hospital Q43. Did hospital staff tell you who to contact if you were worried about your condition or treatment after you left hospital?</c:v>
                </c:pt>
                <c:pt idx="1">
                  <c:v>The hospital and ward Q14. Were you able to get hospital food outside of set meal times?</c:v>
                </c:pt>
                <c:pt idx="2">
                  <c:v>Admission to hospital Q2. How did you feel about the length of time you were on the waiting list before your admission to hospital?</c:v>
                </c:pt>
                <c:pt idx="3">
                  <c:v>Admission to hospital Q3. How long do you feel you had to wait to get to a bed on a ward after you arrived at the hospital?</c:v>
                </c:pt>
                <c:pt idx="4">
                  <c:v>The hospital and ward Q5. Were you ever prevented from sleeping at night by noise from other patients?</c:v>
                </c:pt>
              </c:strCache>
            </c:strRef>
          </c:cat>
          <c:val>
            <c:numRef>
              <c:f>Sheet1!$B$2:$B$6</c:f>
              <c:numCache>
                <c:formatCode>0.0</c:formatCode>
                <c:ptCount val="5"/>
                <c:pt idx="0">
                  <c:v>9.6999999999999993</c:v>
                </c:pt>
                <c:pt idx="1">
                  <c:v>7.8</c:v>
                </c:pt>
                <c:pt idx="2">
                  <c:v>9.1999999999999993</c:v>
                </c:pt>
                <c:pt idx="3">
                  <c:v>8.5</c:v>
                </c:pt>
                <c:pt idx="4">
                  <c:v>7.3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Q43. Did hospital staff tell you who to contact if you were worried about your condition or treatment after you left hospital?</c:v>
                </c:pt>
                <c:pt idx="1">
                  <c:v>The hospital and ward Q14. Were you able to get hospital food outside of set meal times?</c:v>
                </c:pt>
                <c:pt idx="2">
                  <c:v>Admission to hospital Q2. How did you feel about the length of time you were on the waiting list before your admission to hospital?</c:v>
                </c:pt>
                <c:pt idx="3">
                  <c:v>Admission to hospital Q3. How long do you feel you had to wait to get to a bed on a ward after you arrived at the hospital?</c:v>
                </c:pt>
                <c:pt idx="4">
                  <c:v>The hospital and ward Q5. Were you ever prevented from sleeping at night by noise from other patients?</c:v>
                </c:pt>
              </c:strCache>
            </c:strRef>
          </c:cat>
          <c:val>
            <c:numRef>
              <c:f>Sheet1!$C$2:$C$6</c:f>
              <c:numCache>
                <c:formatCode>0.0</c:formatCode>
                <c:ptCount val="5"/>
                <c:pt idx="0">
                  <c:v>7.6</c:v>
                </c:pt>
                <c:pt idx="1">
                  <c:v>5.9</c:v>
                </c:pt>
                <c:pt idx="2">
                  <c:v>7.5</c:v>
                </c:pt>
                <c:pt idx="3">
                  <c:v>6.8</c:v>
                </c:pt>
                <c:pt idx="4">
                  <c:v>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Your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Your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Your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Your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Your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Your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Your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Your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1.0404459855643999</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Sheet1!$B$2:$B$6</c:f>
              <c:numCache>
                <c:formatCode>0.0</c:formatCode>
                <c:ptCount val="5"/>
                <c:pt idx="0">
                  <c:v>2.4</c:v>
                </c:pt>
                <c:pt idx="1">
                  <c:v>1.9</c:v>
                </c:pt>
                <c:pt idx="2">
                  <c:v>1.8</c:v>
                </c:pt>
                <c:pt idx="3">
                  <c:v>1.7</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Sheet1!$C$2:$C$6</c:f>
              <c:numCache>
                <c:formatCode>0.0</c:formatCode>
                <c:ptCount val="5"/>
                <c:pt idx="0">
                  <c:v>7.6</c:v>
                </c:pt>
                <c:pt idx="1">
                  <c:v>8.1</c:v>
                </c:pt>
                <c:pt idx="2">
                  <c:v>8.1999999999999993</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Sheet1!$B$2:$B$6</c:f>
              <c:numCache>
                <c:formatCode>0.0</c:formatCode>
                <c:ptCount val="5"/>
                <c:pt idx="0">
                  <c:v>0.6</c:v>
                </c:pt>
                <c:pt idx="1">
                  <c:v>0.7</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Sheet1!$C$2:$C$6</c:f>
              <c:numCache>
                <c:formatCode>0.0</c:formatCode>
                <c:ptCount val="5"/>
                <c:pt idx="0">
                  <c:v>9.4</c:v>
                </c:pt>
                <c:pt idx="1">
                  <c:v>9.3000000000000007</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0.11923755719059997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0.12235600000000002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1.2773719999999997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0.12235600000000035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0.43887600000000004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0.86337399999999986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1.040446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Your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Your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Your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Your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Your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Your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Your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Your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9.6108832835193692</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Feedback on care Q49. During your hospital stay, were you ever asked to give your views on the quality of your care?</c:v>
                </c:pt>
                <c:pt idx="1">
                  <c:v>The hospital and ward Q5. Were you ever prevented from sleeping at night by hospital lighting?</c:v>
                </c:pt>
                <c:pt idx="2">
                  <c:v>The hospital and ward Q5. Were you ever prevented from sleeping at night by noise from staff?</c:v>
                </c:pt>
                <c:pt idx="3">
                  <c:v>Your care and treatment Q23. Thinking about your care and treatment, were you told something by a member of staff that was different to what you had been told by another member of staff?</c:v>
                </c:pt>
                <c:pt idx="4">
                  <c:v>Leaving hospital Q40. To what extent did you understand the information you were given about what you should or should not do after leaving hospital?</c:v>
                </c:pt>
              </c:strCache>
            </c:strRef>
          </c:cat>
          <c:val>
            <c:numRef>
              <c:f>Sheet1!$B$2:$B$6</c:f>
              <c:numCache>
                <c:formatCode>0.0</c:formatCode>
                <c:ptCount val="5"/>
                <c:pt idx="0">
                  <c:v>1</c:v>
                </c:pt>
                <c:pt idx="1">
                  <c:v>8</c:v>
                </c:pt>
                <c:pt idx="2">
                  <c:v>8.3000000000000007</c:v>
                </c:pt>
                <c:pt idx="3">
                  <c:v>8.1</c:v>
                </c:pt>
                <c:pt idx="4">
                  <c:v>9.1999999999999993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Feedback on care Q49. During your hospital stay, were you ever asked to give your views on the quality of your care?</c:v>
                </c:pt>
                <c:pt idx="1">
                  <c:v>The hospital and ward Q5. Were you ever prevented from sleeping at night by hospital lighting?</c:v>
                </c:pt>
                <c:pt idx="2">
                  <c:v>The hospital and ward Q5. Were you ever prevented from sleeping at night by noise from staff?</c:v>
                </c:pt>
                <c:pt idx="3">
                  <c:v>Your care and treatment Q23. Thinking about your care and treatment, were you told something by a member of staff that was different to what you had been told by another member of staff?</c:v>
                </c:pt>
                <c:pt idx="4">
                  <c:v>Leaving hospital Q40. To what extent did you understand the information you were given about what you should or should not do after leaving hospital?</c:v>
                </c:pt>
              </c:strCache>
            </c:strRef>
          </c:cat>
          <c:val>
            <c:numRef>
              <c:f>Sheet1!$C$2:$C$6</c:f>
              <c:numCache>
                <c:formatCode>0.0</c:formatCode>
                <c:ptCount val="5"/>
                <c:pt idx="0">
                  <c:v>1.4</c:v>
                </c:pt>
                <c:pt idx="1">
                  <c:v>8.1</c:v>
                </c:pt>
                <c:pt idx="2">
                  <c:v>8.1</c:v>
                </c:pt>
                <c:pt idx="3">
                  <c:v>7.9</c:v>
                </c:pt>
                <c:pt idx="4">
                  <c:v>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9.8000000000000007</c:v>
                </c:pt>
                <c:pt idx="1">
                  <c:v>9.6999999999999993</c:v>
                </c:pt>
                <c:pt idx="2">
                  <c:v>9.6</c:v>
                </c:pt>
                <c:pt idx="3">
                  <c:v>9.5</c:v>
                </c:pt>
                <c:pt idx="4">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0.19999999999999929</c:v>
                </c:pt>
                <c:pt idx="1">
                  <c:v>0.30000000000000071</c:v>
                </c:pt>
                <c:pt idx="2">
                  <c:v>0.40000000000000036</c:v>
                </c:pt>
                <c:pt idx="3">
                  <c:v>0.5</c:v>
                </c:pt>
                <c:pt idx="4">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Sheet1!$B$2:$B$6</c:f>
              <c:numCache>
                <c:formatCode>0.0</c:formatCode>
                <c:ptCount val="5"/>
                <c:pt idx="0">
                  <c:v>8.9</c:v>
                </c:pt>
                <c:pt idx="1">
                  <c:v>8.9</c:v>
                </c:pt>
                <c:pt idx="2">
                  <c:v>8.9</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Sheet1!$C$2:$C$6</c:f>
              <c:numCache>
                <c:formatCode>0.0</c:formatCode>
                <c:ptCount val="5"/>
                <c:pt idx="0">
                  <c:v>1.0999999999999996</c:v>
                </c:pt>
                <c:pt idx="1">
                  <c:v>1.0999999999999996</c:v>
                </c:pt>
                <c:pt idx="2">
                  <c:v>1.0999999999999996</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0.29514400000000052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0.20716999999999963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5.7757000000000502E-2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0.60297899999999949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5.7757000000000502E-2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0.20716999999999963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0.12260200000000054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9.6108829999999994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Your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Your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Your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Your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Your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Your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Your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Your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9.0211215445420798</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Sheet1!$B$2:$B$6</c:f>
              <c:numCache>
                <c:formatCode>0.0</c:formatCode>
                <c:ptCount val="5"/>
                <c:pt idx="0">
                  <c:v>7.7</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Sheet1!$C$2:$C$6</c:f>
              <c:numCache>
                <c:formatCode>0.0</c:formatCode>
                <c:ptCount val="5"/>
                <c:pt idx="0">
                  <c:v>2.2999999999999998</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1.6267000000000031E-2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0.2764660000000001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7.7075999999999922E-2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0.80466799999999949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7.7075999999999922E-2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0.27646499999999996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0.50542200000000115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9.0211220000000001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Your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Your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Your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Your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Your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Your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Your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Your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8.8341868721101093</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Sheet1!$B$2:$B$6</c:f>
              <c:numCache>
                <c:formatCode>0.0</c:formatCode>
                <c:ptCount val="5"/>
                <c:pt idx="0">
                  <c:v>8.8000000000000007</c:v>
                </c:pt>
                <c:pt idx="1">
                  <c:v>8.6999999999999993</c:v>
                </c:pt>
                <c:pt idx="2">
                  <c:v>8.6999999999999993</c:v>
                </c:pt>
                <c:pt idx="3">
                  <c:v>8.1999999999999993</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Sheet1!$C$2:$C$6</c:f>
              <c:numCache>
                <c:formatCode>0.0</c:formatCode>
                <c:ptCount val="5"/>
                <c:pt idx="0">
                  <c:v>1.1999999999999993</c:v>
                </c:pt>
                <c:pt idx="1">
                  <c:v>1.3000000000000007</c:v>
                </c:pt>
                <c:pt idx="2">
                  <c:v>1.3000000000000007</c:v>
                </c:pt>
                <c:pt idx="3">
                  <c:v>1.8000000000000007</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9.9999999999999645E-2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9.9999999999999645E-2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Sheet1!$B$2:$B$6</c:f>
              <c:numCache>
                <c:formatCode>0.0</c:formatCode>
                <c:ptCount val="5"/>
                <c:pt idx="0">
                  <c:v>6.3</c:v>
                </c:pt>
                <c:pt idx="1">
                  <c:v>6.3</c:v>
                </c:pt>
                <c:pt idx="2">
                  <c:v>6.7</c:v>
                </c:pt>
                <c:pt idx="3">
                  <c:v>6.7</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Sheet1!$C$2:$C$6</c:f>
              <c:numCache>
                <c:formatCode>0.0</c:formatCode>
                <c:ptCount val="5"/>
                <c:pt idx="0">
                  <c:v>3.7</c:v>
                </c:pt>
                <c:pt idx="1">
                  <c:v>3.7</c:v>
                </c:pt>
                <c:pt idx="2">
                  <c:v>3.3</c:v>
                </c:pt>
                <c:pt idx="3">
                  <c:v>3.3</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0.51024744194090044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0.16313800000000001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1.703138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0.74829800000000013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0.81852899999999984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8.4927309999999991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0.30348800000000065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0.40319099999999963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0.11240700000000015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1.1735089999999992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0.51559800000000067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0.57561800000000041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9.1756419999999999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Your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Your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Your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Your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Your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Your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Your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Your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8.4741036092538007</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Sheet1!$B$2:$B$6</c:f>
              <c:numCache>
                <c:formatCode>0.0</c:formatCode>
                <c:ptCount val="5"/>
                <c:pt idx="0">
                  <c:v>8.6999999999999993</c:v>
                </c:pt>
                <c:pt idx="1">
                  <c:v>8.5</c:v>
                </c:pt>
                <c:pt idx="2">
                  <c:v>8.3000000000000007</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Sheet1!$C$2:$C$6</c:f>
              <c:numCache>
                <c:formatCode>0.0</c:formatCode>
                <c:ptCount val="5"/>
                <c:pt idx="0">
                  <c:v>1.3000000000000007</c:v>
                </c:pt>
                <c:pt idx="1">
                  <c:v>1.5</c:v>
                </c:pt>
                <c:pt idx="2">
                  <c:v>1.6999999999999993</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Sheet1!$B$2:$B$6</c:f>
              <c:numCache>
                <c:formatCode>0.0</c:formatCode>
                <c:ptCount val="5"/>
                <c:pt idx="0">
                  <c:v>7.3</c:v>
                </c:pt>
                <c:pt idx="1">
                  <c:v>7.4</c:v>
                </c:pt>
                <c:pt idx="2">
                  <c:v>7.5</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Sheet1!$C$2:$C$6</c:f>
              <c:numCache>
                <c:formatCode>0.0</c:formatCode>
                <c:ptCount val="5"/>
                <c:pt idx="0">
                  <c:v>2.7</c:v>
                </c:pt>
                <c:pt idx="1">
                  <c:v>2.5999999999999996</c:v>
                </c:pt>
                <c:pt idx="2">
                  <c:v>2.5</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91.760900000000007</c:v>
                </c:pt>
                <c:pt idx="1">
                  <c:v>1.2924</c:v>
                </c:pt>
                <c:pt idx="2">
                  <c:v>3.2309999999999999</c:v>
                </c:pt>
                <c:pt idx="3">
                  <c:v>1.454</c:v>
                </c:pt>
                <c:pt idx="4">
                  <c:v>0.6462</c:v>
                </c:pt>
                <c:pt idx="5">
                  <c:v>1.6154999999999999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0.19837099999999985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0.41371199999999941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0.11534000000000066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1.2041310000000003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0.52905099999999905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0.61185200000000073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8.867642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3.9243097101899771E-2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0.18606600000000029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1.9425059999999998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0.8534670000000002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1.6530149999999999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7.3278860000000003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7.7592000000000105E-2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0.31897100000000034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8.8926999999999978E-2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0.92838500000000046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0.40789899999999868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0.47397100000000059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8.2733209999999993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0.30057677540350003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9.2349000000000458E-2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0.96411300000000022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0.42359599999999986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0.32710400000000028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8.0254139999999996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0.31534809375559991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0.18020000000000014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1.8812569999999997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0.82655600000000007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0.56836099999999945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7.7829129999999997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0.11168900000000015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0.22293699999999994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6.2153000000000347E-2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0.64886899999999947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6.2153000000000347E-2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0.22293699999999994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0.17498900000000006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9.708278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0.30177802279209942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9.7240000000000215E-2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1.0151749999999993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9.7240000000001103E-2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0.3487910000000003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0.30265599999999893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8.9779789999999995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0.23526836853580058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9.4590999999999426E-2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0.98752600000000079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9.4592000000000453E-2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0.33929199999999859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0.43536600000000014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8.7333940000000005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18.861799999999999</c:v>
                </c:pt>
                <c:pt idx="1">
                  <c:v>0.48780000000000001</c:v>
                </c:pt>
                <c:pt idx="2">
                  <c:v>74.471500000000006</c:v>
                </c:pt>
                <c:pt idx="3">
                  <c:v>0.48780000000000001</c:v>
                </c:pt>
                <c:pt idx="4">
                  <c:v>0.48780000000000001</c:v>
                </c:pt>
                <c:pt idx="5">
                  <c:v>2.9268000000000001</c:v>
                </c:pt>
                <c:pt idx="6">
                  <c:v>0</c:v>
                </c:pt>
                <c:pt idx="7">
                  <c:v>0.81299999999999994</c:v>
                </c:pt>
                <c:pt idx="8">
                  <c:v>1.4634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0.56448900000000002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0.37924599999999931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0.1057320000000006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1.1038179999999995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0.10573100000000046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0.37924600000000019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0.38882499999999887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8.6963000000000008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0.36069696031469967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0.11184900000000031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1.1676909999999996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0.11185000000000045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0.4011919999999991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0.70922100000000121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7.7497980000000002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0.34398000992980027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0.14742699999999953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1.5391180000000002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0.14742700000000042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0.52880599999999944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0.40023300000000006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8.3634710000000005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0.50427453586260018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0.1743030000000001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1.8196919999999999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0.1743030000000001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0.62520500000000023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1.0501320000000005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7.7573980000000002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0.42846399999999996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0.13842799999999933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3.8591999999999516E-2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0.40290099999999995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3.8593000000000544E-2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0.13842700000000008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0.17931899999999956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9.8995519999999999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0.90269999999999995</c:v>
                </c:pt>
                <c:pt idx="1">
                  <c:v>9.7300000000000053E-2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0.90269999999999995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Your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Your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Your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Your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Your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Your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Your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Your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9.3726143637942201</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9.4</c:v>
                </c:pt>
                <c:pt idx="1">
                  <c:v>9.4</c:v>
                </c:pt>
                <c:pt idx="2">
                  <c:v>9.4</c:v>
                </c:pt>
                <c:pt idx="3">
                  <c:v>9.4</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0.59999999999999964</c:v>
                </c:pt>
                <c:pt idx="1">
                  <c:v>0.59999999999999964</c:v>
                </c:pt>
                <c:pt idx="2">
                  <c:v>0.59999999999999964</c:v>
                </c:pt>
                <c:pt idx="3">
                  <c:v>0.59999999999999964</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Sheet1!$B$2:$B$6</c:f>
              <c:numCache>
                <c:formatCode>0.0</c:formatCode>
                <c:ptCount val="5"/>
                <c:pt idx="0">
                  <c:v>8.5</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Sheet1!$C$2:$C$6</c:f>
              <c:numCache>
                <c:formatCode>0.0</c:formatCode>
                <c:ptCount val="5"/>
                <c:pt idx="0">
                  <c:v>1.5</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0.15317300000000067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0.22804999999999964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6.3578999999998942E-2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0.66375400000000084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6.357799999999969E-2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0.22805100000000067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0.24188399999999888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9.2106460000000006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6.7007000000000261E-2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0.17858100000000121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4.9786999999998471E-2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0.51977100000000043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4.9787000000000248E-2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0.17858200000000046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0.23569299999999949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9.6767350000000008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0.19768823587500073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7.6340000000000074E-2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0.79697499999999977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7.6338999999999047E-2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0.27382300000000015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0.14683300000000088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9.2304630000000003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0.1623</c:v>
                </c:pt>
                <c:pt idx="1">
                  <c:v>47.889600000000002</c:v>
                </c:pt>
                <c:pt idx="2">
                  <c:v>51.785699999999999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Your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Your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Your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Your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Your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Your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Your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Your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8.9645748568964692</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Sheet1!$B$2:$B$6</c:f>
              <c:numCache>
                <c:formatCode>0.0</c:formatCode>
                <c:ptCount val="5"/>
                <c:pt idx="0">
                  <c:v>8</c:v>
                </c:pt>
                <c:pt idx="1">
                  <c:v>8.1</c:v>
                </c:pt>
                <c:pt idx="2">
                  <c:v>8.1999999999999993</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Sheet1!$C$2:$C$6</c:f>
              <c:numCache>
                <c:formatCode>0.0</c:formatCode>
                <c:ptCount val="5"/>
                <c:pt idx="0">
                  <c:v>2</c:v>
                </c:pt>
                <c:pt idx="1">
                  <c:v>1.9000000000000004</c:v>
                </c:pt>
                <c:pt idx="2">
                  <c:v>1.8000000000000007</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0.16182600000000047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0.26931999999999956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7.5084999999999624E-2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0.78387200000000057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7.5084000000000373E-2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0.2693209999999997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0.21519600000000061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9.1509789999999995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9.0609000000000606E-2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0.22869000000000028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6.3756999999998953E-2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0.66561500000000073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6.3756999999998953E-2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0.22869100000000131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4.6692000000000178E-2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9.4478360000000006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0.1615120000000001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0.2764129999999998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7.7061999999999742E-2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0.80451500000000031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7.7061999999999742E-2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0.2764129999999998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0.13204300000000124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9.3887909999999994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0.48093800000000009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0.34165999999999919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9.5252000000000336E-2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0.99441999999999986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9.5252000000000336E-2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0.34165999999999919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0.78891500000000114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7.8706930000000002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Your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Your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Your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Your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Your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Your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Your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Your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9.1</c:v>
                </c:pt>
                <c:pt idx="1">
                  <c:v>9</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0.90000000000000036</c:v>
                </c:pt>
                <c:pt idx="1">
                  <c:v>1</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Sheet1!$B$2:$B$6</c:f>
              <c:numCache>
                <c:formatCode>0.0</c:formatCode>
                <c:ptCount val="5"/>
                <c:pt idx="0">
                  <c:v>7.7</c:v>
                </c:pt>
                <c:pt idx="1">
                  <c:v>7.8</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0.40335300000000007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0.29011699999999951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8.0881999999999898E-2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0.8444010000000004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8.088199999999901E-2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0.2901170000000004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0.22411600000000043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8.0642359999999993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0.22032570072940061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8.4514999999999674E-2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0.88231600000000032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8.4513999999999534E-2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0.30314400000000052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0.6550180000000001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7.9557710000000004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1.5610000000005897E-3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0.19116400000000056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5.3295000000000314E-2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0.55639299999999992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5.3294999999998538E-2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0.19116400000000056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0.37245000000000061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9.6564859999999992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0.17477900000000002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0.38106499999999954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0.10623800000000028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1.109108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0.10623700000000014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0.38106499999999954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0.55881899999999973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8.3300330000000002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0.15709402761539959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0.14319799999999994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1.4949590000000006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0.1431969999999998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0.5136339999999997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1.6054160000000008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7.4141810000000001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4.2003000000000004</c:v>
                </c:pt>
                <c:pt idx="1">
                  <c:v>8.8853000000000009</c:v>
                </c:pt>
                <c:pt idx="2">
                  <c:v>40.387700000000002</c:v>
                </c:pt>
                <c:pt idx="3">
                  <c:v>46.526699999999998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3.0568999999999846E-2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0.12247699999999995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3.4145999999999788E-2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0.35647699999999993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3.4145999999999788E-2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0.12247699999999995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0.20047199999999954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9.7499149999999997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0.28589500000000001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0.17958500000000122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5.0067000000000306E-2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0.52269299999999852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5.0067000000000306E-2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0.17958500000000122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0.27543899999999866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9.4275640000000003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0.26365797606460006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8.7248000000000658E-2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0.91085799999999928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8.724899999999991E-2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0.31295000000000073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0.44117799999999896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8.4470829999999992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Your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Your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Your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Your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Your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Your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Your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Your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8.8656264992890996</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Sheet1!$B$2:$B$6</c:f>
              <c:numCache>
                <c:formatCode>0.0</c:formatCode>
                <c:ptCount val="5"/>
                <c:pt idx="0">
                  <c:v>8.9</c:v>
                </c:pt>
                <c:pt idx="1">
                  <c:v>8.8000000000000007</c:v>
                </c:pt>
                <c:pt idx="2">
                  <c:v>8.8000000000000007</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Sheet1!$C$2:$C$6</c:f>
              <c:numCache>
                <c:formatCode>0.0</c:formatCode>
                <c:ptCount val="5"/>
                <c:pt idx="0">
                  <c:v>1.0999999999999996</c:v>
                </c:pt>
                <c:pt idx="1">
                  <c:v>1.1999999999999993</c:v>
                </c:pt>
                <c:pt idx="2">
                  <c:v>1.1999999999999993</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Sheet1!$B$2:$B$6</c:f>
              <c:numCache>
                <c:formatCode>0.0</c:formatCode>
                <c:ptCount val="5"/>
                <c:pt idx="0">
                  <c:v>7.8</c:v>
                </c:pt>
                <c:pt idx="1">
                  <c:v>7.9</c:v>
                </c:pt>
                <c:pt idx="2">
                  <c:v>7.9</c:v>
                </c:pt>
                <c:pt idx="3">
                  <c:v>8</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Sheet1!$C$2:$C$6</c:f>
              <c:numCache>
                <c:formatCode>0.0</c:formatCode>
                <c:ptCount val="5"/>
                <c:pt idx="0">
                  <c:v>2.2000000000000002</c:v>
                </c:pt>
                <c:pt idx="1">
                  <c:v>2.0999999999999996</c:v>
                </c:pt>
                <c:pt idx="2">
                  <c:v>2.0999999999999996</c:v>
                </c:pt>
                <c:pt idx="3">
                  <c:v>2</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0.14235299999999995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0.20121900000000004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5.6098999999999677E-2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0.58565900000000148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5.6098999999999677E-2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0.20121900000000004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0.18971499999999963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9.3702220000000001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0.68427599999999966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0.20617100000000033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5.7478999999999836E-2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0.60007300000000008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5.7478999999999836E-2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0.20617200000000047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0.56616799999999934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8.7485420000000005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0.16473300000000002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0.26583800000000046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7.4112999999999651E-2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0.77373399999999926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7.4114000000001568E-2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0.26583699999999943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0.57512799999999942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8.478116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Your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Your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Your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Your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Your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Your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Your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Your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8.2221066108642198</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RBV | The Christie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RBV | The Christie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RBV | The Christie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The Christie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369053363"/>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289504396"/>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2475225173"/>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3813800"/>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2550823767"/>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Q23. Thinking about your care and treatment, were you told something by a member of staff that was different to what you had been told by another member of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Q40. To what extent did you understand the information you were given about what you should or should not do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9461010"/>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73872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4472789"/>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537385231"/>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08446234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7142552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61164466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79131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24511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188510508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853866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60926638"/>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16583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7300400"/>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89274804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794525204"/>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0130073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87474528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9380215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95988440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71130383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364287501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196019078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09099114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94728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33804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033843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28336094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65654433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64884578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236457306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6493773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67135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33530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8321916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94922668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223831556"/>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1348220111"/>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19804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55493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76774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8924011"/>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401277439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24144465"/>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9.4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4311494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383855613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7406823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136604111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64123786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97648486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12377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27239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20466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8411463"/>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00766249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000235128"/>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5519890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58968749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0402458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20276289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347308985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196677217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91995840"/>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28044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41034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53725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6509277"/>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410015316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878858182"/>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6167322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43717652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7555550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9662125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417500587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08691585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23462993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1737291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17308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18128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4793556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98491812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267863080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136757235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58917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7007471"/>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44577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0587749"/>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36528486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834899741"/>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0146057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20696674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8992302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07484362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0054922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7690910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09368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29871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53363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1964859"/>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127579712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6634592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5627836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399993008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7490865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50303060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406337111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63921601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4285498118"/>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132875872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0075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42443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3898756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26655978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27120474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40382280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165493452"/>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80678538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89896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6725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6251358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420767347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19145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66339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91176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7725213"/>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293615706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3442860343"/>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2035821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49770170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1408462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55353364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09401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18622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3864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5885139"/>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230689509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88112232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9.6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6944411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98289141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0880456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55533032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65850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23305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58993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7532996"/>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59137854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863571667"/>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2600919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61340524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1203369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59570675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37705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74029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44500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16348063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41758097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26270432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(354)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41798976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35321082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8418099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(604)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38136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391958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72748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67139664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29953209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17803370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(328)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400222661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33676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84113285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70651373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(526)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315242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28593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245483913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29132340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69544983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(526)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07767621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21328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44493966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57817016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(526)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85157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52638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60329266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264995160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3200128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24039750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75437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76955493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42849654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(614)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102985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29427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7569397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7073282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62157932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(382)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375731325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81981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40609041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49749523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(386)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413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88952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224737091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5188800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30710516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(361)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24357820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21191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424381569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41137923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(578)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352062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55895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442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17684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44388307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4436490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6256927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(168)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286170499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97445522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20345700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(297)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25923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39695198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8466604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61222502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(588)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197242939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17589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3170190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232613594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(589)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55503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35767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88862536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36381514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56977393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(619)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8468676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41327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280071859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429023453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(615)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796770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79875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6664421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45425113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38205325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(590)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32621423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22769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8141095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0792364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(618)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96998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3119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48414429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57500548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92720680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(617)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4264653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75282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2826034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275111452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(615)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314900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93011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650423513"/>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32132019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0904063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(558)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935315301"/>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91826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9558055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79617541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(580)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478120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39765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319353363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9193768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62784007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(607)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49482958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98893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445797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26715042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(535)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03328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46115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9468513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1168427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0572950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(562)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18891427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93425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201006265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1893875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(611)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30673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0533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56175026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96672590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42139635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(531)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27945963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76759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403574018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1647440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(565)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822940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36910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55237480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8546569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1318401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(376)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38143327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79591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60853267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413920109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(391)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517841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9375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20816476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11228959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1840435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(388)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58374068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6575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2955917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16108469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(605)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70598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35307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236791155"/>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37082072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53570692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(493)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3839571165"/>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53186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376464607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61374347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(218)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36686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53353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19786855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8196701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84903391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(613)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82426145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31579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78488428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93932558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(598)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602080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11666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598042625"/>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1320725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178574208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(547)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2121787165"/>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53356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09654193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49595611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(507)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065594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44012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205057289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926873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41240262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(588)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117299548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60051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389509380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37654927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(601)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70297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45889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902498831"/>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7479419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2893960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(322)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860433674"/>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59721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37844430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55033030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(358)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53860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58492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5203235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51889440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6104978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(499)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59344216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33854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95555594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55099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(613)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81198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54402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01822067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07594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8922073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89116594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CHRISTIE (615)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87411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43749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10852906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576748154"/>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01567459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26899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87447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826008501"/>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272914373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240612458"/>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24720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8295157"/>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611566855"/>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33311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286856047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4116876081"/>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03187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0395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7584947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975085308"/>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73404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3354488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8594139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987177912"/>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5.9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05157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12507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15611043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1026359050"/>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3498299904"/>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4042971057"/>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50498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8465637"/>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6239510"/>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64566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69877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823878269"/>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40919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19446223"/>
              </p:ext>
            </p:extLst>
          </p:nvPr>
        </p:nvGraphicFramePr>
        <p:xfrm>
          <a:off x="468000" y="1548000"/>
          <a:ext cx="11253864" cy="137160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Q7. Did the hospital staff explain the reasons for changing wards during the night in a way you could understand?
Q13. Did you get enough help from staff to eat your meals?
Q19. When you asked nurses questions, did you get answers you could understand?
Q22. In your opinion, were there enough nurses on duty to care for you in hospital?
Q40. To what extent did you understand the information you were given about what you should or should not do after leaving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63226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387758914"/>
              </p:ext>
            </p:extLst>
          </p:nvPr>
        </p:nvGraphicFramePr>
        <p:xfrm>
          <a:off x="469068" y="1548000"/>
          <a:ext cx="11253864" cy="344424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Q4. Did you get help from staff to keep in touch with your family and friends?
Q5. Were you ever prevented from sleeping at night by noise from other patients?
Q9. Did you get enough help from staff to wash or keep yourself clean?
Q10. If you brought medication with you to hospital, were you able to take it when you needed to?
Q12. How would you rate the hospital food?
Q16. When you asked doctors questions, did you get answers you could understand?
Q18. When doctors spoke about your care in front of you, were you included in the conversation?
Q20. Did you have confidence and trust in the nurses treating you?
Q26. Did you feel able to talk to members of hospital staff about your worries and fears?
Q27. Were you able to discuss your condition or treatment with hospital staff without being overheard?
Q32. Beforehand, how well did hospital staff answer your questions about the operations or procedures?
Q34. After the operations or procedures, how well did hospital staff explain how the operation or procedure had gone?
Q36. To what extent did hospital staff take your family or home situation into account when planning for you to leave hospital?
Q37. Did hospital staff discuss with you whether you would need any additional equipment in your home, or any changes to your home, after leaving the hospital?
Q46. After leaving hospital, did you get enough support from health or social care services to help you recover or manage your condition?
Q47. Overall, did you feel you were treated with respect and dignity while you were in the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 How did you feel about the length of time you were on the waiting list before your admission to hospital?
Q3. How long do you feel you had to wait to get to a bed on a ward after you arrived at the hospital?
Q8. How clean was the hospital room or ward that you were in?
Q14. Were you able to get hospital food outside of set meal times?
Q15. During your time in hospital, did you get enough to drink?
Q17. Did you have confidence and trust in the doctors treating you?
Q21. When nurses spoke about your care in front of you, were you included in the conversation?
Q24. To what extent did staff looking after you involve you in decisions about your care and treatment?
Q25. How much information about your condition or treatment was given to you?
Q28. Were you given enough privacy when being examined or treated?
Q29. Do you think the hospital staff did everything they could to help control your pain?
Q33. Beforehand, how well did hospital staff explain how you might feel after you had the operations or procedures?
Q35. To what extent did staff involve you in decisions about you leaving hospital?
Q38. Were you given enough notice about when you were going to leave hospital?
Q39. Before you left hospital, were you given any information about what you should or should not do after leaving hospital?
Q41. Thinking about any medicine you were to take at home, were you given any of the following?
Q42. Before you left hospital, did you know what would happen next with your care?
Q43. Did hospital staff tell you who to contact if you were worried about your condition or treatment after you left hospital?
Q44. Did hospital staff discuss with you whether you may need any further health or social care services after leaving hospital?
Q48. Overall, how was your experience while you were in the hospital?</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84230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989493219"/>
              </p:ext>
            </p:extLst>
          </p:nvPr>
        </p:nvGraphicFramePr>
        <p:xfrm>
          <a:off x="469068" y="1548000"/>
          <a:ext cx="11253864" cy="292882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Q23. Thinking about your care and treatment, were you told something by a member of staff that was different to what you had been told by another member of staff?</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Q49. During your hospital stay, were you ever asked to give your views on the quality of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Q36. To what extent did hospital staff take your family or home situation into account when planning for you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Q26. Did you feel able to talk to members of hospital staff about your worries and fears?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Q19. When you asked nurses questions, did you get answers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39676683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09526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The Christie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24429779"/>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Contact: patients being given information about who to contact if they were worried about their condition or treatment after leaving hospital
Food outside set meal times: patients being able to get hospital food outside of set meal times, if needed
Waiting to be admitted: patients feeling that they waited the right amount of time on the waiting list before being admitted to hospital
Waiting to get to a bed: patients feeling that they waited the right amount of time to get to a bed on a ward after they arrived at the hospital
Noise from other patients: patients not being bothered by noise at night from other patients</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07541904"/>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Feedback on care: patients being asked to give their views on the quality of their care
Disturbance from hospital lighting: patients not being bothered at night by hospital lighting
Noise from staff: patients not being bothered by noise at night from staff
Communication: patients not being told something by a member of staff that was different to what they had been told by another member of staff
Understanding information on discharge: patients understanding the information given about what they should or should not do after leaving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The Christie NHS Foundation Trust who had attended in late 2021. Responses were received from 619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28457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5016432"/>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619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277533131"/>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9073650"/>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399266838"/>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234779"/>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56%</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897168588"/>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1175592346"/>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261283671"/>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096753596"/>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675101927"/>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981875162"/>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3131070"/>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430686053"/>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0813060"/>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658057837"/>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203848893"/>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19333</TotalTime>
  <Words>16753</Words>
  <Application>Microsoft Office PowerPoint</Application>
  <PresentationFormat>Widescreen</PresentationFormat>
  <Paragraphs>2245</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The Christie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Laura Dale</cp:lastModifiedBy>
  <cp:revision>846</cp:revision>
  <dcterms:created xsi:type="dcterms:W3CDTF">2021-03-04T09:52:26Z</dcterms:created>
  <dcterms:modified xsi:type="dcterms:W3CDTF">2022-09-30T11:30:07Z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